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51" r:id="rId1"/>
  </p:sldMasterIdLst>
  <p:sldIdLst>
    <p:sldId id="256" r:id="rId2"/>
    <p:sldId id="270" r:id="rId3"/>
    <p:sldId id="259" r:id="rId4"/>
    <p:sldId id="268" r:id="rId5"/>
    <p:sldId id="285" r:id="rId6"/>
    <p:sldId id="257" r:id="rId7"/>
    <p:sldId id="267" r:id="rId8"/>
    <p:sldId id="277" r:id="rId9"/>
    <p:sldId id="286" r:id="rId10"/>
    <p:sldId id="278" r:id="rId11"/>
    <p:sldId id="281" r:id="rId12"/>
    <p:sldId id="261" r:id="rId13"/>
    <p:sldId id="282" r:id="rId14"/>
    <p:sldId id="283" r:id="rId15"/>
    <p:sldId id="287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/>
    <p:restoredTop sz="91458"/>
  </p:normalViewPr>
  <p:slideViewPr>
    <p:cSldViewPr snapToGrid="0">
      <p:cViewPr varScale="1">
        <p:scale>
          <a:sx n="64" d="100"/>
          <a:sy n="64" d="100"/>
        </p:scale>
        <p:origin x="72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jpeg>
</file>

<file path=ppt/media/image11.jp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61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3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99105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368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0042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8470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68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58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95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00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75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49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05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47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75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312DD-545F-45D9-839C-FD699D398E6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E89B1D8-7E14-4AAB-B49E-CB6694D1E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40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2" r:id="rId1"/>
    <p:sldLayoutId id="2147484353" r:id="rId2"/>
    <p:sldLayoutId id="2147484354" r:id="rId3"/>
    <p:sldLayoutId id="2147484355" r:id="rId4"/>
    <p:sldLayoutId id="2147484356" r:id="rId5"/>
    <p:sldLayoutId id="2147484357" r:id="rId6"/>
    <p:sldLayoutId id="2147484358" r:id="rId7"/>
    <p:sldLayoutId id="2147484359" r:id="rId8"/>
    <p:sldLayoutId id="2147484360" r:id="rId9"/>
    <p:sldLayoutId id="2147484361" r:id="rId10"/>
    <p:sldLayoutId id="2147484362" r:id="rId11"/>
    <p:sldLayoutId id="2147484363" r:id="rId12"/>
    <p:sldLayoutId id="2147484364" r:id="rId13"/>
    <p:sldLayoutId id="2147484365" r:id="rId14"/>
    <p:sldLayoutId id="2147484366" r:id="rId15"/>
    <p:sldLayoutId id="214748436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43209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>Predicting Team </a:t>
            </a:r>
            <a:r>
              <a:rPr lang="en-US" dirty="0"/>
              <a:t>S</a:t>
            </a:r>
            <a:r>
              <a:rPr lang="en-US" dirty="0" smtClean="0"/>
              <a:t>tandings in Cricket ODI World Cup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2346" y="4636758"/>
            <a:ext cx="9144000" cy="1655762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Anshul Roonwal (110554783)</a:t>
            </a:r>
          </a:p>
          <a:p>
            <a:r>
              <a:rPr lang="en-US" dirty="0" smtClean="0"/>
              <a:t>Sahil Jain(110281300)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574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1015" y="210854"/>
            <a:ext cx="8100792" cy="1282599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Feature Selection- </a:t>
            </a:r>
            <a:br>
              <a:rPr lang="en-US" sz="4000" dirty="0" smtClean="0"/>
            </a:br>
            <a:r>
              <a:rPr lang="en-US" sz="4000" dirty="0" smtClean="0"/>
              <a:t>Decision Tree</a:t>
            </a:r>
            <a:endParaRPr lang="en-US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221" y="2251699"/>
            <a:ext cx="4584652" cy="441751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Training Score–</a:t>
            </a:r>
          </a:p>
          <a:p>
            <a:pPr lvl="1"/>
            <a:r>
              <a:rPr lang="en-US" sz="1800" dirty="0" smtClean="0"/>
              <a:t>Model1 (=Baseline) </a:t>
            </a:r>
            <a:r>
              <a:rPr lang="en-US" sz="1800" dirty="0" smtClean="0">
                <a:sym typeface="Wingdings" panose="05000000000000000000" pitchFamily="2" charset="2"/>
              </a:rPr>
              <a:t> 0.3383</a:t>
            </a:r>
            <a:endParaRPr lang="en-US" sz="1800" dirty="0" smtClean="0"/>
          </a:p>
          <a:p>
            <a:pPr lvl="1"/>
            <a:r>
              <a:rPr lang="en-US" sz="1800" dirty="0">
                <a:sym typeface="Wingdings" panose="05000000000000000000" pitchFamily="2" charset="2"/>
              </a:rPr>
              <a:t>++ Points  </a:t>
            </a:r>
            <a:r>
              <a:rPr lang="en-US" sz="1800" dirty="0" smtClean="0">
                <a:sym typeface="Wingdings" panose="05000000000000000000" pitchFamily="2" charset="2"/>
              </a:rPr>
              <a:t>0.5259</a:t>
            </a:r>
            <a:endParaRPr lang="en-US" sz="1800" dirty="0" smtClean="0"/>
          </a:p>
          <a:p>
            <a:pPr lvl="1"/>
            <a:r>
              <a:rPr lang="en-US" sz="1800" dirty="0" smtClean="0"/>
              <a:t>++ Home Ground </a:t>
            </a:r>
            <a:r>
              <a:rPr lang="en-US" sz="1800" dirty="0" smtClean="0">
                <a:sym typeface="Wingdings" panose="05000000000000000000" pitchFamily="2" charset="2"/>
              </a:rPr>
              <a:t> 0.5089</a:t>
            </a:r>
          </a:p>
          <a:p>
            <a:pPr lvl="1"/>
            <a:r>
              <a:rPr lang="en-US" sz="1800" dirty="0" smtClean="0">
                <a:sym typeface="Wingdings" panose="05000000000000000000" pitchFamily="2" charset="2"/>
              </a:rPr>
              <a:t>++ Rating  0.5111</a:t>
            </a:r>
          </a:p>
          <a:p>
            <a:pPr lvl="1"/>
            <a:r>
              <a:rPr lang="en-US" sz="1800" dirty="0" smtClean="0">
                <a:sym typeface="Wingdings" panose="05000000000000000000" pitchFamily="2" charset="2"/>
              </a:rPr>
              <a:t>++ Last Win  0.5512</a:t>
            </a:r>
          </a:p>
          <a:p>
            <a:pPr lvl="1"/>
            <a:r>
              <a:rPr lang="en-US" sz="1800" dirty="0" smtClean="0">
                <a:solidFill>
                  <a:srgbClr val="FF0000"/>
                </a:solidFill>
                <a:sym typeface="Wingdings" panose="05000000000000000000" pitchFamily="2" charset="2"/>
              </a:rPr>
              <a:t>++ Venue Specific  0.5454</a:t>
            </a:r>
          </a:p>
          <a:p>
            <a:pPr lvl="1"/>
            <a:r>
              <a:rPr lang="en-US" sz="1800" dirty="0" smtClean="0">
                <a:sym typeface="Wingdings" panose="05000000000000000000" pitchFamily="2" charset="2"/>
              </a:rPr>
              <a:t>++ Last Encounter  0.5608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8" name="Oval 7"/>
          <p:cNvSpPr/>
          <p:nvPr/>
        </p:nvSpPr>
        <p:spPr>
          <a:xfrm>
            <a:off x="5997321" y="1853248"/>
            <a:ext cx="886844" cy="9038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809470" y="1285103"/>
            <a:ext cx="2409568" cy="8649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B</a:t>
            </a:r>
            <a:r>
              <a:rPr lang="en-US" baseline="-25000" dirty="0"/>
              <a:t>1</a:t>
            </a:r>
            <a:r>
              <a:rPr lang="en-US" dirty="0"/>
              <a:t> and </a:t>
            </a:r>
            <a:r>
              <a:rPr lang="en-US" dirty="0" smtClean="0"/>
              <a:t>B</a:t>
            </a:r>
            <a:r>
              <a:rPr lang="en-US" baseline="-25000" dirty="0" smtClean="0"/>
              <a:t>2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6626864" y="2934863"/>
            <a:ext cx="886844" cy="9038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r>
              <a:rPr lang="en-US" baseline="-25000" dirty="0" smtClean="0"/>
              <a:t>2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7867123" y="3408457"/>
            <a:ext cx="886844" cy="9038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r>
              <a:rPr lang="en-US" baseline="-25000" dirty="0" smtClean="0"/>
              <a:t>3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 rot="223555">
            <a:off x="9310850" y="3263726"/>
            <a:ext cx="886844" cy="9038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r>
              <a:rPr lang="en-US" baseline="-25000" dirty="0" smtClean="0"/>
              <a:t>4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10460857" y="2956547"/>
            <a:ext cx="886844" cy="9038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r>
              <a:rPr lang="en-US" baseline="-25000" dirty="0" smtClean="0"/>
              <a:t>5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1289096" y="1650379"/>
            <a:ext cx="886844" cy="9038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r>
              <a:rPr lang="en-US" baseline="-25000" dirty="0" smtClean="0"/>
              <a:t>6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9" idx="1"/>
            <a:endCxn id="8" idx="6"/>
          </p:cNvCxnSpPr>
          <p:nvPr/>
        </p:nvCxnSpPr>
        <p:spPr>
          <a:xfrm flipH="1">
            <a:off x="6884165" y="1717590"/>
            <a:ext cx="925305" cy="587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10" idx="7"/>
          </p:cNvCxnSpPr>
          <p:nvPr/>
        </p:nvCxnSpPr>
        <p:spPr>
          <a:xfrm flipH="1">
            <a:off x="7383833" y="2147227"/>
            <a:ext cx="923308" cy="919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8219493" y="2104908"/>
            <a:ext cx="647936" cy="1489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9509700" y="2025748"/>
            <a:ext cx="47152" cy="1281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13" idx="0"/>
          </p:cNvCxnSpPr>
          <p:nvPr/>
        </p:nvCxnSpPr>
        <p:spPr>
          <a:xfrm>
            <a:off x="9858187" y="1966742"/>
            <a:ext cx="1046092" cy="989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093597" y="1650379"/>
            <a:ext cx="1341751" cy="654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5770393" y="5516394"/>
            <a:ext cx="886844" cy="9038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31" name="Oval 30"/>
          <p:cNvSpPr/>
          <p:nvPr/>
        </p:nvSpPr>
        <p:spPr>
          <a:xfrm>
            <a:off x="7020339" y="5602945"/>
            <a:ext cx="886844" cy="9038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r>
              <a:rPr lang="en-US" baseline="-25000" dirty="0" smtClean="0"/>
              <a:t>2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8303481" y="5649605"/>
            <a:ext cx="886844" cy="9038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r>
              <a:rPr lang="en-US" baseline="-25000" dirty="0" smtClean="0"/>
              <a:t>4</a:t>
            </a:r>
            <a:endParaRPr lang="en-US" dirty="0"/>
          </a:p>
        </p:txBody>
      </p:sp>
      <p:sp>
        <p:nvSpPr>
          <p:cNvPr id="33" name="Oval 32"/>
          <p:cNvSpPr/>
          <p:nvPr/>
        </p:nvSpPr>
        <p:spPr>
          <a:xfrm>
            <a:off x="9521932" y="5626122"/>
            <a:ext cx="886844" cy="9038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r>
              <a:rPr lang="en-US" baseline="-25000" dirty="0" smtClean="0"/>
              <a:t>5</a:t>
            </a:r>
            <a:endParaRPr lang="en-US" dirty="0"/>
          </a:p>
        </p:txBody>
      </p:sp>
      <p:sp>
        <p:nvSpPr>
          <p:cNvPr id="34" name="Oval 33"/>
          <p:cNvSpPr/>
          <p:nvPr/>
        </p:nvSpPr>
        <p:spPr>
          <a:xfrm>
            <a:off x="10677659" y="5570657"/>
            <a:ext cx="886844" cy="9038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r>
              <a:rPr lang="en-US" baseline="-25000" dirty="0" smtClean="0"/>
              <a:t>6</a:t>
            </a:r>
            <a:endParaRPr lang="en-US" dirty="0"/>
          </a:p>
        </p:txBody>
      </p:sp>
      <p:cxnSp>
        <p:nvCxnSpPr>
          <p:cNvPr id="35" name="Straight Arrow Connector 34"/>
          <p:cNvCxnSpPr/>
          <p:nvPr/>
        </p:nvCxnSpPr>
        <p:spPr>
          <a:xfrm flipH="1">
            <a:off x="6438795" y="3894147"/>
            <a:ext cx="1579665" cy="1676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7596381" y="4046547"/>
            <a:ext cx="574480" cy="1579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1" idx="4"/>
            <a:endCxn id="32" idx="0"/>
          </p:cNvCxnSpPr>
          <p:nvPr/>
        </p:nvCxnSpPr>
        <p:spPr>
          <a:xfrm>
            <a:off x="8310545" y="4312276"/>
            <a:ext cx="436358" cy="1337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1" idx="5"/>
            <a:endCxn id="33" idx="1"/>
          </p:cNvCxnSpPr>
          <p:nvPr/>
        </p:nvCxnSpPr>
        <p:spPr>
          <a:xfrm>
            <a:off x="8624092" y="4179915"/>
            <a:ext cx="1027715" cy="1578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4" idx="1"/>
          </p:cNvCxnSpPr>
          <p:nvPr/>
        </p:nvCxnSpPr>
        <p:spPr>
          <a:xfrm>
            <a:off x="8662307" y="4000755"/>
            <a:ext cx="2145227" cy="1702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9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Changed Classifier to Random Forest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2512194" y="5467483"/>
            <a:ext cx="4660543" cy="139051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Training Scores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</a:t>
            </a:r>
            <a:r>
              <a:rPr lang="en-US" dirty="0" smtClean="0"/>
              <a:t>0.6468</a:t>
            </a:r>
          </a:p>
          <a:p>
            <a:r>
              <a:rPr lang="en-US" dirty="0" smtClean="0"/>
              <a:t>Percentage Improvement </a:t>
            </a:r>
            <a:r>
              <a:rPr lang="en-US" dirty="0" smtClean="0">
                <a:sym typeface="Wingdings" panose="05000000000000000000" pitchFamily="2" charset="2"/>
              </a:rPr>
              <a:t> 15%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2" y="1311965"/>
            <a:ext cx="9024741" cy="3837381"/>
          </a:xfrm>
        </p:spPr>
      </p:pic>
    </p:spTree>
    <p:extLst>
      <p:ext uri="{BB962C8B-B14F-4D97-AF65-F5344CB8AC3E}">
        <p14:creationId xmlns:p14="http://schemas.microsoft.com/office/powerpoint/2010/main" val="1341196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8753" y="169461"/>
            <a:ext cx="9144000" cy="1774842"/>
          </a:xfrm>
        </p:spPr>
        <p:txBody>
          <a:bodyPr>
            <a:normAutofit/>
          </a:bodyPr>
          <a:lstStyle/>
          <a:p>
            <a:r>
              <a:rPr lang="en-US" dirty="0" smtClean="0"/>
              <a:t>Evaluation Model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428775" y="1646907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Cross Validation </a:t>
            </a:r>
            <a:r>
              <a:rPr lang="en-US" sz="2400" dirty="0" smtClean="0"/>
              <a:t>with 3 folds.</a:t>
            </a:r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9632531"/>
              </p:ext>
            </p:extLst>
          </p:nvPr>
        </p:nvGraphicFramePr>
        <p:xfrm>
          <a:off x="2936775" y="2965009"/>
          <a:ext cx="8128000" cy="148336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Scores 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Score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Training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0.6468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Cross Validation Score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0.6281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124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397" y="152455"/>
            <a:ext cx="9144000" cy="1967347"/>
          </a:xfrm>
        </p:spPr>
        <p:txBody>
          <a:bodyPr anchor="t"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Performance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380" y="2408036"/>
            <a:ext cx="8986512" cy="4093945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2627569" y="1136128"/>
            <a:ext cx="7891137" cy="1477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/>
              <a:t>Success Rate for League Matches:</a:t>
            </a:r>
          </a:p>
          <a:p>
            <a:pPr marL="0" indent="0">
              <a:buNone/>
            </a:pPr>
            <a:r>
              <a:rPr lang="en-US" sz="1600" dirty="0" smtClean="0"/>
              <a:t>	Group A : 13/21</a:t>
            </a:r>
          </a:p>
          <a:p>
            <a:pPr marL="0" indent="0">
              <a:buNone/>
            </a:pPr>
            <a:r>
              <a:rPr lang="en-US" sz="1600" dirty="0" smtClean="0"/>
              <a:t>	Group B  : 14/21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44318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 txBox="1">
            <a:spLocks/>
          </p:cNvSpPr>
          <p:nvPr/>
        </p:nvSpPr>
        <p:spPr>
          <a:xfrm>
            <a:off x="1897062" y="5169738"/>
            <a:ext cx="7891137" cy="1477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/>
              <a:t>Our </a:t>
            </a:r>
            <a:r>
              <a:rPr lang="en-US" sz="1600" dirty="0"/>
              <a:t>m</a:t>
            </a:r>
            <a:r>
              <a:rPr lang="en-US" sz="1600" dirty="0" smtClean="0"/>
              <a:t>odel estimated Sri-Lanka to reach Semi Finals.</a:t>
            </a:r>
          </a:p>
          <a:p>
            <a:r>
              <a:rPr lang="en-US" sz="1600" dirty="0" smtClean="0"/>
              <a:t>Final four teams to reach semi finals are: Australia, Sri Lanka, India and New Zealand.</a:t>
            </a:r>
          </a:p>
          <a:p>
            <a:r>
              <a:rPr lang="en-US" sz="1600" dirty="0" smtClean="0"/>
              <a:t>Models successfully predicts Australia and New Zealand to reach finals.</a:t>
            </a:r>
            <a:endParaRPr lang="en-US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21" y="1074558"/>
            <a:ext cx="9405954" cy="3958776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5115697" y="1210962"/>
            <a:ext cx="2162433" cy="93911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Arrow 3"/>
          <p:cNvSpPr/>
          <p:nvPr/>
        </p:nvSpPr>
        <p:spPr>
          <a:xfrm rot="2846603">
            <a:off x="6549081" y="2384854"/>
            <a:ext cx="729049" cy="25949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236662" y="1575486"/>
            <a:ext cx="2162433" cy="93911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Arrow 6"/>
          <p:cNvSpPr/>
          <p:nvPr/>
        </p:nvSpPr>
        <p:spPr>
          <a:xfrm rot="2846603">
            <a:off x="4170674" y="2567938"/>
            <a:ext cx="729049" cy="25949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868521" y="182729"/>
            <a:ext cx="9144000" cy="19673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Performance </a:t>
            </a:r>
            <a:r>
              <a:rPr lang="en-US" dirty="0" err="1" smtClean="0">
                <a:solidFill>
                  <a:schemeClr val="tx1"/>
                </a:solidFill>
              </a:rPr>
              <a:t>contnd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74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8425" y="598710"/>
            <a:ext cx="8911687" cy="128089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210505"/>
              </p:ext>
            </p:extLst>
          </p:nvPr>
        </p:nvGraphicFramePr>
        <p:xfrm>
          <a:off x="7480568" y="1057486"/>
          <a:ext cx="4303444" cy="555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297"/>
                <a:gridCol w="1874187"/>
                <a:gridCol w="158496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Prediction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Australia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New Zealand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India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Sri Lanka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Incorrect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South Africa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Incorrect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Pakistan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Bangladesh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West Indies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Ireland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Incorrect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England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Incorrect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Zimbabwe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Afghanistan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UAE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Scotland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427825" y="1511300"/>
            <a:ext cx="4633375" cy="4889500"/>
          </a:xfrm>
        </p:spPr>
        <p:txBody>
          <a:bodyPr/>
          <a:lstStyle/>
          <a:p>
            <a:r>
              <a:rPr lang="en-US" dirty="0" smtClean="0"/>
              <a:t>Our model could predict the rankings correctly for 10 teams.</a:t>
            </a:r>
          </a:p>
          <a:p>
            <a:r>
              <a:rPr lang="en-US" dirty="0" smtClean="0"/>
              <a:t>Our prediction of 2015 world cup and the ground truth predicted 33 matches correctly out of 49 matches giving an accuracy of 67.34%.</a:t>
            </a:r>
          </a:p>
          <a:p>
            <a:r>
              <a:rPr lang="en-US" dirty="0" smtClean="0"/>
              <a:t>This accuracy provides good betting odds and thus can make a bookie if not a millionaire hopefully richer.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16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8195" y="2800779"/>
            <a:ext cx="8911687" cy="1280890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36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4545" y="509025"/>
            <a:ext cx="10058400" cy="1159137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Introduction to Cricket </a:t>
            </a:r>
            <a:endParaRPr lang="en-US" sz="4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806" y="1662433"/>
            <a:ext cx="5818139" cy="4363604"/>
          </a:xfrm>
          <a:prstGeom prst="rect">
            <a:avLst/>
          </a:prstGeom>
        </p:spPr>
      </p:pic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205965" y="2065535"/>
            <a:ext cx="3455454" cy="377762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Motivation</a:t>
            </a:r>
          </a:p>
          <a:p>
            <a:pPr lvl="1"/>
            <a:r>
              <a:rPr lang="en-US" sz="2200" dirty="0" smtClean="0"/>
              <a:t>Ardent Fan</a:t>
            </a:r>
          </a:p>
          <a:p>
            <a:pPr lvl="1"/>
            <a:r>
              <a:rPr lang="en-US" sz="2200" dirty="0" smtClean="0"/>
              <a:t>Data Set rich</a:t>
            </a:r>
          </a:p>
          <a:p>
            <a:pPr lvl="1"/>
            <a:r>
              <a:rPr lang="en-US" sz="2200" dirty="0" smtClean="0"/>
              <a:t>Predictive analysis </a:t>
            </a:r>
          </a:p>
          <a:p>
            <a:pPr lvl="1"/>
            <a:r>
              <a:rPr lang="en-US" sz="2200" dirty="0" smtClean="0"/>
              <a:t>Betting</a:t>
            </a:r>
          </a:p>
        </p:txBody>
      </p:sp>
    </p:spTree>
    <p:extLst>
      <p:ext uri="{BB962C8B-B14F-4D97-AF65-F5344CB8AC3E}">
        <p14:creationId xmlns:p14="http://schemas.microsoft.com/office/powerpoint/2010/main" val="233433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1662" y="172568"/>
            <a:ext cx="8911687" cy="992089"/>
          </a:xfrm>
        </p:spPr>
        <p:txBody>
          <a:bodyPr>
            <a:normAutofit/>
          </a:bodyPr>
          <a:lstStyle/>
          <a:p>
            <a:r>
              <a:rPr lang="en-US" sz="4400" dirty="0" smtClean="0"/>
              <a:t>Problem Statement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1405304" y="1234119"/>
            <a:ext cx="8915400" cy="1190368"/>
          </a:xfrm>
        </p:spPr>
        <p:txBody>
          <a:bodyPr>
            <a:normAutofit/>
          </a:bodyPr>
          <a:lstStyle/>
          <a:p>
            <a:r>
              <a:rPr lang="en-US" dirty="0" smtClean="0"/>
              <a:t>We are interested in predicting the team standings at the commencement of world cup.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304" y="2059807"/>
            <a:ext cx="9291111" cy="466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23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Introduction to Data Set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664044"/>
            <a:ext cx="8915400" cy="1882345"/>
          </a:xfrm>
        </p:spPr>
        <p:txBody>
          <a:bodyPr/>
          <a:lstStyle/>
          <a:p>
            <a:r>
              <a:rPr lang="en-US" dirty="0" smtClean="0"/>
              <a:t>Total 1077 such files for ODI matches.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2225933"/>
            <a:ext cx="4572000" cy="3962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973" y="2225933"/>
            <a:ext cx="28956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817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9991" y="566958"/>
            <a:ext cx="8911687" cy="128089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Initial Findings</a:t>
            </a:r>
            <a:endParaRPr lang="en-US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092" y="2106167"/>
            <a:ext cx="4935370" cy="344797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991" y="2106167"/>
            <a:ext cx="4532998" cy="344797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6566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188143" y="660349"/>
            <a:ext cx="9144000" cy="106257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900" dirty="0" smtClean="0"/>
              <a:t>Methodology</a:t>
            </a:r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640531" y="1888741"/>
            <a:ext cx="10061608" cy="44735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Classification Problem.</a:t>
            </a:r>
          </a:p>
          <a:p>
            <a:pPr lvl="1"/>
            <a:r>
              <a:rPr lang="en-US" dirty="0" smtClean="0"/>
              <a:t>Decision Tree Classification</a:t>
            </a:r>
          </a:p>
          <a:p>
            <a:pPr lvl="1"/>
            <a:r>
              <a:rPr lang="en-US" dirty="0" smtClean="0"/>
              <a:t>Random Forest Classification</a:t>
            </a:r>
          </a:p>
          <a:p>
            <a:endParaRPr lang="en-US" dirty="0" smtClean="0"/>
          </a:p>
          <a:p>
            <a:r>
              <a:rPr lang="en-US" dirty="0" smtClean="0"/>
              <a:t>Split into Train/Testing</a:t>
            </a:r>
          </a:p>
          <a:p>
            <a:endParaRPr lang="en-US" dirty="0" smtClean="0"/>
          </a:p>
          <a:p>
            <a:r>
              <a:rPr lang="en-US" dirty="0" smtClean="0"/>
              <a:t>Features Selection</a:t>
            </a:r>
          </a:p>
          <a:p>
            <a:endParaRPr lang="en-US" dirty="0"/>
          </a:p>
          <a:p>
            <a:r>
              <a:rPr lang="en-US" dirty="0" smtClean="0"/>
              <a:t>Evaluation Model</a:t>
            </a:r>
          </a:p>
          <a:p>
            <a:pPr marL="514350" indent="-514350">
              <a:buAutoNum type="arabicParenR"/>
            </a:pPr>
            <a:endParaRPr lang="en-US" dirty="0" smtClean="0"/>
          </a:p>
          <a:p>
            <a:pPr marL="514350" indent="-514350">
              <a:buAutoNum type="arabi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7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4" y="315997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4400" dirty="0" smtClean="0"/>
              <a:t>Features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2592924" y="2202457"/>
            <a:ext cx="4342893" cy="1599522"/>
          </a:xfrm>
        </p:spPr>
        <p:txBody>
          <a:bodyPr>
            <a:normAutofit/>
          </a:bodyPr>
          <a:lstStyle/>
          <a:p>
            <a:r>
              <a:rPr lang="en-US" dirty="0" smtClean="0"/>
              <a:t>Home Ground Information</a:t>
            </a:r>
          </a:p>
          <a:p>
            <a:r>
              <a:rPr lang="en-US" dirty="0"/>
              <a:t>Team Names (One Hot Encoded)</a:t>
            </a:r>
          </a:p>
          <a:p>
            <a:r>
              <a:rPr lang="en-US" dirty="0" smtClean="0"/>
              <a:t>Rankings</a:t>
            </a:r>
          </a:p>
          <a:p>
            <a:r>
              <a:rPr lang="en-US" dirty="0" smtClean="0"/>
              <a:t>Points and Ratings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5937" y="2202457"/>
            <a:ext cx="4338674" cy="1763151"/>
          </a:xfrm>
        </p:spPr>
        <p:txBody>
          <a:bodyPr/>
          <a:lstStyle/>
          <a:p>
            <a:r>
              <a:rPr lang="en-US" dirty="0" smtClean="0"/>
              <a:t>Team’s last win</a:t>
            </a:r>
          </a:p>
          <a:p>
            <a:r>
              <a:rPr lang="en-US" dirty="0" smtClean="0"/>
              <a:t>Last Encounter</a:t>
            </a:r>
          </a:p>
          <a:p>
            <a:r>
              <a:rPr lang="en-US" dirty="0" smtClean="0"/>
              <a:t>Venue Specific Performance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3713882"/>
              </p:ext>
            </p:extLst>
          </p:nvPr>
        </p:nvGraphicFramePr>
        <p:xfrm>
          <a:off x="2676892" y="4792454"/>
          <a:ext cx="8128000" cy="1854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Australia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India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Bangladesh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Sri Lanka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676892" y="4331368"/>
            <a:ext cx="3589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Example of one Hot encoding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272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0917" y="410598"/>
            <a:ext cx="9404723" cy="1017736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Home Ground Feature- </a:t>
            </a:r>
            <a:br>
              <a:rPr lang="en-US" sz="3600" dirty="0" smtClean="0"/>
            </a:br>
            <a:r>
              <a:rPr lang="en-US" sz="3600" dirty="0" smtClean="0"/>
              <a:t>Using Hypothesis Testing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9587" y="1762614"/>
            <a:ext cx="4396338" cy="576262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Is Home Ground a Strong Feature ?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65746075"/>
              </p:ext>
            </p:extLst>
          </p:nvPr>
        </p:nvGraphicFramePr>
        <p:xfrm>
          <a:off x="6713279" y="1853248"/>
          <a:ext cx="491442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8607"/>
                <a:gridCol w="1228607"/>
                <a:gridCol w="1228607"/>
                <a:gridCol w="1228607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Home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Away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Result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Content Placeholder 2"/>
          <p:cNvSpPr>
            <a:spLocks noGrp="1"/>
          </p:cNvSpPr>
          <p:nvPr>
            <p:ph sz="quarter" idx="4"/>
          </p:nvPr>
        </p:nvSpPr>
        <p:spPr>
          <a:xfrm>
            <a:off x="1969586" y="2505139"/>
            <a:ext cx="4396339" cy="37417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Conduct a Pearson-Chi Squared Test (Also known as Goodness of fit test).</a:t>
            </a:r>
          </a:p>
          <a:p>
            <a:r>
              <a:rPr lang="en-US" dirty="0" smtClean="0"/>
              <a:t>Construct a contingency table.</a:t>
            </a:r>
          </a:p>
          <a:p>
            <a:r>
              <a:rPr lang="en-US" dirty="0" smtClean="0"/>
              <a:t>Calculate the Chi-squared statistic and compare it with the Chi-squared value at significance level of 5%.</a:t>
            </a:r>
          </a:p>
          <a:p>
            <a:r>
              <a:rPr lang="en-US" i="1" dirty="0" smtClean="0"/>
              <a:t>Chi squared statistic, χ</a:t>
            </a:r>
            <a:r>
              <a:rPr lang="en-US" i="1" baseline="30000" dirty="0" smtClean="0"/>
              <a:t>2 </a:t>
            </a:r>
            <a:r>
              <a:rPr lang="en-US" i="1" dirty="0"/>
              <a:t>= </a:t>
            </a:r>
            <a:r>
              <a:rPr lang="en-US" dirty="0" smtClean="0"/>
              <a:t>5.798 for 2 degrees of freedom.</a:t>
            </a:r>
          </a:p>
          <a:p>
            <a:r>
              <a:rPr lang="en-US" dirty="0" smtClean="0"/>
              <a:t>Critical Chi Squared value, </a:t>
            </a:r>
            <a:r>
              <a:rPr lang="en-US" i="1" dirty="0"/>
              <a:t>χ</a:t>
            </a:r>
            <a:r>
              <a:rPr lang="en-US" i="1" baseline="30000" dirty="0"/>
              <a:t>2 </a:t>
            </a:r>
            <a:r>
              <a:rPr lang="en-US" i="1" dirty="0" smtClean="0"/>
              <a:t>=4.605</a:t>
            </a:r>
            <a:r>
              <a:rPr lang="en-US" dirty="0" smtClean="0"/>
              <a:t> for </a:t>
            </a:r>
            <a:r>
              <a:rPr lang="en-US" dirty="0"/>
              <a:t>α = </a:t>
            </a:r>
            <a:r>
              <a:rPr lang="en-US" dirty="0" smtClean="0"/>
              <a:t>0.05.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143" y="4376008"/>
            <a:ext cx="53467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50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Line Model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103312" y="1271588"/>
            <a:ext cx="8946541" cy="54006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447" y="4096227"/>
            <a:ext cx="4455250" cy="253972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464084" y="2329324"/>
            <a:ext cx="4342893" cy="335406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Feature</a:t>
            </a:r>
          </a:p>
          <a:p>
            <a:pPr lvl="1"/>
            <a:r>
              <a:rPr lang="en-US" dirty="0" smtClean="0"/>
              <a:t>Rank of Team A</a:t>
            </a:r>
          </a:p>
          <a:p>
            <a:pPr lvl="1"/>
            <a:r>
              <a:rPr lang="en-US" dirty="0" smtClean="0"/>
              <a:t>Rank of Team B</a:t>
            </a:r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447" y="1376760"/>
            <a:ext cx="4455250" cy="235904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750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3610</TotalTime>
  <Words>476</Words>
  <Application>Microsoft Office PowerPoint</Application>
  <PresentationFormat>Widescreen</PresentationFormat>
  <Paragraphs>189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Century Gothic</vt:lpstr>
      <vt:lpstr>Wingdings</vt:lpstr>
      <vt:lpstr>Wingdings 3</vt:lpstr>
      <vt:lpstr>Wisp</vt:lpstr>
      <vt:lpstr>Predicting Team Standings in Cricket ODI World Cup</vt:lpstr>
      <vt:lpstr>Introduction to Cricket </vt:lpstr>
      <vt:lpstr>Problem Statement</vt:lpstr>
      <vt:lpstr>Introduction to Data Set</vt:lpstr>
      <vt:lpstr>Initial Findings</vt:lpstr>
      <vt:lpstr>PowerPoint Presentation</vt:lpstr>
      <vt:lpstr> Features </vt:lpstr>
      <vt:lpstr>Home Ground Feature-  Using Hypothesis Testing</vt:lpstr>
      <vt:lpstr>Base Line Model</vt:lpstr>
      <vt:lpstr>Feature Selection-  Decision Tree</vt:lpstr>
      <vt:lpstr>Changed Classifier to Random Forest </vt:lpstr>
      <vt:lpstr>Evaluation Model </vt:lpstr>
      <vt:lpstr>Performance</vt:lpstr>
      <vt:lpstr>PowerPoint Presentation</vt:lpstr>
      <vt:lpstr>Conclusion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team standings in Cricket ODI World Cup</dc:title>
  <dc:creator>Anshul Roonwal</dc:creator>
  <cp:lastModifiedBy>Anshul Roonwal</cp:lastModifiedBy>
  <cp:revision>120</cp:revision>
  <dcterms:created xsi:type="dcterms:W3CDTF">2015-11-29T07:01:41Z</dcterms:created>
  <dcterms:modified xsi:type="dcterms:W3CDTF">2015-12-10T04:58:52Z</dcterms:modified>
</cp:coreProperties>
</file>

<file path=docProps/thumbnail.jpeg>
</file>